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94404-C61C-47E5-A91B-05C8DB423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4E4FE7-69F8-438D-9ED8-332DB7BCE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82E1AD-4B85-425F-A140-89719795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8505C2-8E12-40EE-82BE-41B67872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6D5ED6-8DE4-4913-A9EB-DE8E4A0C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39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F0DDE-30EE-453D-80CB-0B00F8E0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D5F90C-23D4-4A4F-B943-F09C623E0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2626AD-70BE-4199-BD39-1A28ECDC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173B24-FC7B-4C04-9115-A0CF9D61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B16E45-B3BC-4B87-8AC2-AB4E5196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9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D2255E-DDDD-464C-8C12-188B0D148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F77912-258F-4C22-80B2-A6675D843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D8C10-80D5-4C14-B0FB-6501CFA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E04A9-F891-41C4-8D44-F727993E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B7081A-5B3A-488A-B174-5FCBA5D2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89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161DC-1E03-4C49-B019-F947A549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41537-91C1-4F54-8363-326FAA81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D58A8-357D-4611-A157-1693A047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952E1-36F8-409F-991A-40FB3B4C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8A9CB6-AC38-4E10-98A3-0B79A3F3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69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0CAE9-6C01-432F-870E-C8B02F54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F9C626-88F7-42EC-A338-DE3384209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4BD44-9EB9-4F20-AE54-84C75C2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F38D68-6421-4A53-AD7F-125C3C76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8C3A9D-A1E3-4606-9349-1F665504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47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D6500-5538-482E-B457-E2BF6D07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572DB-BF9F-465A-894D-DFE014A0E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B6CAB0-52C0-4FD0-B50E-BB068BA73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0FA90B-97FF-438C-938B-9B3CD0F9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B024B8-651C-4E04-B515-0925399B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A5BBAF-3277-44D4-99E2-F59058AB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75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5E2C1-2EB3-40F2-B254-AB35F35E1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88B934-6C4D-4ADD-9656-3FCAC7B80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04A6F4-338B-4762-BAC3-509179607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4A23D1-E6A6-49A9-9B28-1BCA86F62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3C9966-7F86-411D-882C-FA904536C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8A2DAD-D43C-4C85-9811-4D7DD5B7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7633C3-06A8-40E6-9877-CF6091BA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C76A17-E891-44CA-AD4B-DB52DA4D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0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C3AE9-2802-43B8-A41F-C6757E1B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BC168C-C8CF-4D23-AA90-9643E62A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16C2EF-0C0F-4D10-83A2-63415539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7CA3FE-3ECF-48A9-8AC2-2C666245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936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58513F-2EF0-4AA0-B296-23E38F2A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4D790C-3D59-4000-9158-1525A34B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BE5355-BEE8-433E-BFD6-BE9D6681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26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0E94-F54C-4B93-BAA6-A0A48E1B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12974C-4D46-4675-B81B-5E1A431E9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C5666C-3160-42AE-97E0-9B8C42BDD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2C3499-2D05-49EE-B37B-85B8C992A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4057B7-E153-489D-81F2-899A31DD8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9D6E1B-67B1-4AB3-A4E3-771E1BEF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0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ED426-D8C9-4DCB-8DBA-467BFD03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87652C-B4A4-4357-94CB-087DBEF2C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795344-5080-4826-9950-18BC5A8CB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689D-2E19-4025-8CFD-14B6D8D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390B2C-A7E7-4581-8DA6-1A35B2D2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4692F0-4E80-4538-888E-8648F396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84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A3B65E-DEBD-4BF5-8B86-9C909A1C4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7220DB-5B84-4AD7-8194-34898C122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9D6CB-F99F-40FD-A4B5-6CBF4E164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5D33E-3BBD-4B9A-A879-541F1E3170B3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10EF15-2B8D-4E19-BC19-3A6829842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21B8D7-449C-496C-9E8F-30C174DCE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C6FF5-11AE-49C3-84E5-E0FB1CA9FD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6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27A5B-4C77-4685-9CEF-B317C86C1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26216"/>
            <a:ext cx="8808097" cy="2387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区块链智能合约的新安全问题探索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F00C54-F8DC-4674-8B03-C2C01BC7C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8037" y="0"/>
            <a:ext cx="1223963" cy="44608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3E2CD78-C276-47AE-AD51-004000995C0D}"/>
              </a:ext>
            </a:extLst>
          </p:cNvPr>
          <p:cNvSpPr txBox="1">
            <a:spLocks/>
          </p:cNvSpPr>
          <p:nvPr/>
        </p:nvSpPr>
        <p:spPr>
          <a:xfrm>
            <a:off x="5176935" y="4979808"/>
            <a:ext cx="6968412" cy="5039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电子科技大学 陈厅</a:t>
            </a:r>
          </a:p>
        </p:txBody>
      </p:sp>
    </p:spTree>
    <p:extLst>
      <p:ext uri="{BB962C8B-B14F-4D97-AF65-F5344CB8AC3E}">
        <p14:creationId xmlns:p14="http://schemas.microsoft.com/office/powerpoint/2010/main" val="6277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E19A49A1-F64F-4861-B1CA-AD63EA6E78A7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E9CCD52-7F2B-4B71-958A-0CCC02A9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878012"/>
          </a:xfrm>
        </p:spPr>
        <p:txBody>
          <a:bodyPr>
            <a:normAutofit/>
          </a:bodyPr>
          <a:lstStyle/>
          <a:p>
            <a:r>
              <a:rPr lang="en-US" altLang="zh-CN" sz="43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TheDAO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攻击</a:t>
            </a:r>
            <a:b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电子货币史上最大的偷钱事件！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1.5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亿美元！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D217F7-022D-4174-A993-F04DDA61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80" y="2023574"/>
            <a:ext cx="6980055" cy="44280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C72612-BE0D-4166-9CA3-F0AE99ED12A8}"/>
              </a:ext>
            </a:extLst>
          </p:cNvPr>
          <p:cNvSpPr/>
          <p:nvPr/>
        </p:nvSpPr>
        <p:spPr>
          <a:xfrm>
            <a:off x="481012" y="2523758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后果：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ETH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暴跌</a:t>
            </a:r>
            <a:b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分叉，产生了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ETC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683768-E48B-47A7-B342-865C08DEA428}"/>
              </a:ext>
            </a:extLst>
          </p:cNvPr>
          <p:cNvSpPr/>
          <p:nvPr/>
        </p:nvSpPr>
        <p:spPr>
          <a:xfrm>
            <a:off x="838200" y="208504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智能合约的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重入漏洞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994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8B017A1B-850C-4B5E-9154-E17357B3F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915"/>
          </a:xfrm>
        </p:spPr>
        <p:txBody>
          <a:bodyPr>
            <a:normAutofit/>
          </a:bodyPr>
          <a:lstStyle/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攻击原理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5AC6C664-3B19-425E-97FC-F68D32F71A91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7F9D66A-F4C6-4215-B710-50650EE020B8}"/>
              </a:ext>
            </a:extLst>
          </p:cNvPr>
          <p:cNvSpPr/>
          <p:nvPr/>
        </p:nvSpPr>
        <p:spPr>
          <a:xfrm>
            <a:off x="3464560" y="1686560"/>
            <a:ext cx="975360" cy="97028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DAO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0076175-E729-4EC8-A120-6F4A791960D9}"/>
              </a:ext>
            </a:extLst>
          </p:cNvPr>
          <p:cNvSpPr/>
          <p:nvPr/>
        </p:nvSpPr>
        <p:spPr>
          <a:xfrm>
            <a:off x="3277204" y="4325924"/>
            <a:ext cx="1437640" cy="108427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Attacker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6A03045-E60F-46FF-8007-318C0D678D46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3952240" y="2656840"/>
            <a:ext cx="43784" cy="166908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30429BC-84FC-4D1B-8375-7547C1830C2D}"/>
              </a:ext>
            </a:extLst>
          </p:cNvPr>
          <p:cNvSpPr txBox="1"/>
          <p:nvPr/>
        </p:nvSpPr>
        <p:spPr>
          <a:xfrm rot="5400000">
            <a:off x="3719026" y="321878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F441F35-5591-428B-85BD-80527645BDD5}"/>
              </a:ext>
            </a:extLst>
          </p:cNvPr>
          <p:cNvSpPr/>
          <p:nvPr/>
        </p:nvSpPr>
        <p:spPr>
          <a:xfrm>
            <a:off x="7333626" y="1607516"/>
            <a:ext cx="1586854" cy="110236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 DAO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698422-3F49-449E-A784-DAF1C7AC5172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439920" y="2158696"/>
            <a:ext cx="2893706" cy="130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2DDE778-FF8D-474F-A0C0-63EBC1322799}"/>
              </a:ext>
            </a:extLst>
          </p:cNvPr>
          <p:cNvSpPr txBox="1"/>
          <p:nvPr/>
        </p:nvSpPr>
        <p:spPr>
          <a:xfrm>
            <a:off x="5144084" y="172129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创建并转钱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48100E9-D574-424B-806E-744A7F1DA874}"/>
              </a:ext>
            </a:extLst>
          </p:cNvPr>
          <p:cNvSpPr/>
          <p:nvPr/>
        </p:nvSpPr>
        <p:spPr>
          <a:xfrm>
            <a:off x="7051686" y="4325924"/>
            <a:ext cx="1539240" cy="102331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 Account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9586CFA-471D-49A6-9A3C-EC9AA1B0389D}"/>
              </a:ext>
            </a:extLst>
          </p:cNvPr>
          <p:cNvCxnSpPr>
            <a:cxnSpLocks/>
            <a:stCxn id="6" idx="5"/>
            <a:endCxn id="16" idx="1"/>
          </p:cNvCxnSpPr>
          <p:nvPr/>
        </p:nvCxnSpPr>
        <p:spPr>
          <a:xfrm>
            <a:off x="4297082" y="2514746"/>
            <a:ext cx="2980020" cy="19610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230316E-6DBC-4218-AA2F-FC9AC3705853}"/>
              </a:ext>
            </a:extLst>
          </p:cNvPr>
          <p:cNvSpPr txBox="1"/>
          <p:nvPr/>
        </p:nvSpPr>
        <p:spPr>
          <a:xfrm rot="1903919">
            <a:off x="5609774" y="316798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022CC4A-0CB1-4430-BC94-1CAAF698BC01}"/>
              </a:ext>
            </a:extLst>
          </p:cNvPr>
          <p:cNvCxnSpPr>
            <a:cxnSpLocks/>
            <a:stCxn id="16" idx="2"/>
            <a:endCxn id="7" idx="6"/>
          </p:cNvCxnSpPr>
          <p:nvPr/>
        </p:nvCxnSpPr>
        <p:spPr>
          <a:xfrm flipH="1">
            <a:off x="4714844" y="4837582"/>
            <a:ext cx="2336842" cy="304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B7F4577-EED4-4FFC-9943-AADD74C1F2D9}"/>
              </a:ext>
            </a:extLst>
          </p:cNvPr>
          <p:cNvSpPr txBox="1"/>
          <p:nvPr/>
        </p:nvSpPr>
        <p:spPr>
          <a:xfrm>
            <a:off x="5448105" y="436198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 </a:t>
            </a: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154C2C-273E-4CE1-B4C2-AF3E4C94B8B3}"/>
              </a:ext>
            </a:extLst>
          </p:cNvPr>
          <p:cNvSpPr/>
          <p:nvPr/>
        </p:nvSpPr>
        <p:spPr>
          <a:xfrm>
            <a:off x="8446611" y="3219081"/>
            <a:ext cx="3271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没有一种机制，可以限制转钱金额吗？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33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53C90A77-BEEB-4BFB-BE03-AF8083A9EBC9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B80BF44-ED23-458F-A87A-23386DEE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915"/>
          </a:xfrm>
        </p:spPr>
        <p:txBody>
          <a:bodyPr>
            <a:normAutofit/>
          </a:bodyPr>
          <a:lstStyle/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漏洞代码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BA03CF-864A-456C-A74C-98F62428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69" y="1041400"/>
            <a:ext cx="7981499" cy="577088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2726105-D0BC-4E41-B147-8A53723CE768}"/>
              </a:ext>
            </a:extLst>
          </p:cNvPr>
          <p:cNvCxnSpPr>
            <a:cxnSpLocks/>
          </p:cNvCxnSpPr>
          <p:nvPr/>
        </p:nvCxnSpPr>
        <p:spPr>
          <a:xfrm>
            <a:off x="2741751" y="3733800"/>
            <a:ext cx="76112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83F2841-8377-4094-9424-313D6DB0F7D9}"/>
              </a:ext>
            </a:extLst>
          </p:cNvPr>
          <p:cNvSpPr/>
          <p:nvPr/>
        </p:nvSpPr>
        <p:spPr>
          <a:xfrm>
            <a:off x="2702560" y="5588001"/>
            <a:ext cx="6294120" cy="706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73352E7-E4CB-47B1-9781-46B912D012DB}"/>
              </a:ext>
            </a:extLst>
          </p:cNvPr>
          <p:cNvCxnSpPr>
            <a:cxnSpLocks/>
          </p:cNvCxnSpPr>
          <p:nvPr/>
        </p:nvCxnSpPr>
        <p:spPr>
          <a:xfrm>
            <a:off x="2741751" y="5354320"/>
            <a:ext cx="55589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73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DAE2A323-2CA9-474C-8349-60E9FB5BB07F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8EA302-CB15-44BB-B208-7EAD7E09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82961"/>
            <a:ext cx="9108440" cy="358914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71CF101-A2E4-445F-9F92-2DE78525A45E}"/>
              </a:ext>
            </a:extLst>
          </p:cNvPr>
          <p:cNvCxnSpPr>
            <a:cxnSpLocks/>
          </p:cNvCxnSpPr>
          <p:nvPr/>
        </p:nvCxnSpPr>
        <p:spPr>
          <a:xfrm>
            <a:off x="1441271" y="2565400"/>
            <a:ext cx="65597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6D8F4E4-BFE8-4B92-90F9-3BE6977F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3873865"/>
            <a:ext cx="8704426" cy="244565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7E6E0A1-A075-43A6-BB6A-AD1908EFAE7E}"/>
              </a:ext>
            </a:extLst>
          </p:cNvPr>
          <p:cNvCxnSpPr>
            <a:cxnSpLocks/>
          </p:cNvCxnSpPr>
          <p:nvPr/>
        </p:nvCxnSpPr>
        <p:spPr>
          <a:xfrm>
            <a:off x="1624151" y="4978400"/>
            <a:ext cx="5950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799F72F1-60D2-419A-B3CB-00B31BD01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>
            <a:normAutofit/>
          </a:bodyPr>
          <a:lstStyle/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以太坊的汽油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(gas)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机制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37DA1A-6F5E-428C-891C-D13CD4F6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52208"/>
            <a:ext cx="8641080" cy="47178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0A9612-4586-49FA-821C-C43498B3AE3C}"/>
              </a:ext>
            </a:extLst>
          </p:cNvPr>
          <p:cNvSpPr/>
          <p:nvPr/>
        </p:nvSpPr>
        <p:spPr>
          <a:xfrm>
            <a:off x="1874520" y="5684520"/>
            <a:ext cx="4836160" cy="960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2FC1494C-D215-462D-88C7-8C007756DCD9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DD7694-3791-4B40-A44F-8591EF754C31}"/>
              </a:ext>
            </a:extLst>
          </p:cNvPr>
          <p:cNvSpPr/>
          <p:nvPr/>
        </p:nvSpPr>
        <p:spPr>
          <a:xfrm>
            <a:off x="1485543" y="1197322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执行交易需要交易费，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price * gas cost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344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90BC6C33-96E2-4B3A-9135-1C577C4C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/>
          <a:p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cost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怎么定？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EB4877-1181-4BE9-93DB-8B0279BA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80" y="1907050"/>
            <a:ext cx="8138160" cy="18138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CF2446-9E90-4E0C-9EEE-7E11C681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3806888"/>
            <a:ext cx="9949554" cy="2911782"/>
          </a:xfrm>
          <a:prstGeom prst="rect">
            <a:avLst/>
          </a:prstGeom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E0B9DC62-7B2E-4363-B2CC-DF372391B79B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3D6D78-D157-4AC5-9E10-2926F0A3B4CD}"/>
              </a:ext>
            </a:extLst>
          </p:cNvPr>
          <p:cNvSpPr/>
          <p:nvPr/>
        </p:nvSpPr>
        <p:spPr>
          <a:xfrm>
            <a:off x="1411872" y="1209676"/>
            <a:ext cx="808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理想状况：消耗的计算资源越多，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cost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越高！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05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90570A69-DA2B-4B0F-B235-3585DC484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3315"/>
          </a:xfrm>
        </p:spPr>
        <p:txBody>
          <a:bodyPr>
            <a:normAutofit/>
          </a:bodyPr>
          <a:lstStyle/>
          <a:p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cost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定的合理吗？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8633AE-32C0-4D5D-ACF5-F681EC129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14" y="1400837"/>
            <a:ext cx="10094455" cy="5092038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3BF42E1-EB41-4DF9-B222-CA37D87109C8}"/>
              </a:ext>
            </a:extLst>
          </p:cNvPr>
          <p:cNvCxnSpPr>
            <a:cxnSpLocks/>
          </p:cNvCxnSpPr>
          <p:nvPr/>
        </p:nvCxnSpPr>
        <p:spPr>
          <a:xfrm flipV="1">
            <a:off x="1361097" y="4617001"/>
            <a:ext cx="674462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3AF571-2F6C-440B-B1EC-1FB9D5A72FE1}"/>
              </a:ext>
            </a:extLst>
          </p:cNvPr>
          <p:cNvCxnSpPr>
            <a:cxnSpLocks/>
          </p:cNvCxnSpPr>
          <p:nvPr/>
        </p:nvCxnSpPr>
        <p:spPr>
          <a:xfrm flipV="1">
            <a:off x="1412734" y="5013468"/>
            <a:ext cx="224655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B793B3D-C16A-4A56-84E6-A7FFFC4CCC7F}"/>
              </a:ext>
            </a:extLst>
          </p:cNvPr>
          <p:cNvCxnSpPr>
            <a:cxnSpLocks/>
          </p:cNvCxnSpPr>
          <p:nvPr/>
        </p:nvCxnSpPr>
        <p:spPr>
          <a:xfrm flipV="1">
            <a:off x="1412734" y="4261629"/>
            <a:ext cx="172670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副标题 2">
            <a:extLst>
              <a:ext uri="{FF2B5EF4-FFF2-40B4-BE49-F238E27FC236}">
                <a16:creationId xmlns:a16="http://schemas.microsoft.com/office/drawing/2014/main" id="{D09EF84F-90C9-4159-B0F8-D7F5A1BE858C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76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F3A1FC8-6F9B-48D4-9218-CEC43D92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76" y="2222132"/>
            <a:ext cx="9919648" cy="23116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ABDEB3-5029-45C4-8574-279F01331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76" y="4529695"/>
            <a:ext cx="9919647" cy="2197939"/>
          </a:xfrm>
          <a:prstGeom prst="rect">
            <a:avLst/>
          </a:prstGeom>
        </p:spPr>
      </p:pic>
      <p:sp>
        <p:nvSpPr>
          <p:cNvPr id="4" name="副标题 2">
            <a:extLst>
              <a:ext uri="{FF2B5EF4-FFF2-40B4-BE49-F238E27FC236}">
                <a16:creationId xmlns:a16="http://schemas.microsoft.com/office/drawing/2014/main" id="{BD2D005E-507F-4768-AFD8-BE991E471862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29CF14-10F8-487B-A230-9EB65F19F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6" y="298852"/>
            <a:ext cx="9919648" cy="1920857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6B04A7C-05E3-4C8A-A710-07E1EDB26561}"/>
              </a:ext>
            </a:extLst>
          </p:cNvPr>
          <p:cNvCxnSpPr>
            <a:cxnSpLocks/>
          </p:cNvCxnSpPr>
          <p:nvPr/>
        </p:nvCxnSpPr>
        <p:spPr>
          <a:xfrm>
            <a:off x="7633498" y="2848961"/>
            <a:ext cx="31209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E9A21AC-B7FA-4D47-B0AB-8984EF781308}"/>
              </a:ext>
            </a:extLst>
          </p:cNvPr>
          <p:cNvCxnSpPr>
            <a:cxnSpLocks/>
          </p:cNvCxnSpPr>
          <p:nvPr/>
        </p:nvCxnSpPr>
        <p:spPr>
          <a:xfrm>
            <a:off x="8510500" y="4797180"/>
            <a:ext cx="24544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27D2679-BCE0-41D8-9121-A52488811A8B}"/>
              </a:ext>
            </a:extLst>
          </p:cNvPr>
          <p:cNvCxnSpPr>
            <a:cxnSpLocks/>
          </p:cNvCxnSpPr>
          <p:nvPr/>
        </p:nvCxnSpPr>
        <p:spPr>
          <a:xfrm>
            <a:off x="1177045" y="5111078"/>
            <a:ext cx="86255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654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30156DF9-3A5F-4CB5-9AA1-AC7A0952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038"/>
          </a:xfrm>
        </p:spPr>
        <p:txBody>
          <a:bodyPr>
            <a:normAutofit/>
          </a:bodyPr>
          <a:lstStyle/>
          <a:p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Underpriced </a:t>
            </a:r>
            <a:r>
              <a:rPr lang="en-US" altLang="zh-CN" sz="43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DoS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攻击有什么后果？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AD9E112-4592-4828-9691-CD14AD107193}"/>
              </a:ext>
            </a:extLst>
          </p:cNvPr>
          <p:cNvSpPr txBox="1">
            <a:spLocks/>
          </p:cNvSpPr>
          <p:nvPr/>
        </p:nvSpPr>
        <p:spPr>
          <a:xfrm>
            <a:off x="987014" y="3372186"/>
            <a:ext cx="10515600" cy="935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3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DoS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攻击的目的是什么？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3D2729EF-256B-4B79-AB0E-0463A0A0805E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BC9609-CCF1-4257-988E-6B7D5D9C438B}"/>
              </a:ext>
            </a:extLst>
          </p:cNvPr>
          <p:cNvSpPr/>
          <p:nvPr/>
        </p:nvSpPr>
        <p:spPr>
          <a:xfrm>
            <a:off x="1514475" y="130969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浪费磁盘空间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同步速度变慢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很慢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极慢</a:t>
            </a:r>
            <a:b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ETH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价格暴跌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1EBD55-9B0B-4461-B4F2-102814241CAC}"/>
              </a:ext>
            </a:extLst>
          </p:cNvPr>
          <p:cNvSpPr/>
          <p:nvPr/>
        </p:nvSpPr>
        <p:spPr>
          <a:xfrm>
            <a:off x="1590674" y="430722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搞破坏？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竞争对手？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操纵市场？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069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2EE34F39-76DA-4EB3-9ABC-DC8EECC4D448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D69279D-53D5-4AD1-B7C4-73ED9893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5088"/>
          </a:xfrm>
        </p:spPr>
        <p:txBody>
          <a:bodyPr>
            <a:normAutofit/>
          </a:bodyPr>
          <a:lstStyle/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如何发起一次</a:t>
            </a:r>
            <a:r>
              <a:rPr lang="en-US" altLang="zh-CN" sz="43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DoS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攻击？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C44FC1-D347-4CF5-B7D2-4E21672FB990}"/>
              </a:ext>
            </a:extLst>
          </p:cNvPr>
          <p:cNvSpPr/>
          <p:nvPr/>
        </p:nvSpPr>
        <p:spPr>
          <a:xfrm>
            <a:off x="1524000" y="1852136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找到一个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underpriced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找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写一个智能合约，写一个循环，反复调用这个操作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发送大量交易，短时间内反复调用此智能合约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2443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88F00C54-F8DC-4674-8B03-C2C01BC7C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8037" y="0"/>
            <a:ext cx="1223963" cy="44608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3D679512-C3F0-49C4-A2FC-5E98C4942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986" y="-42874"/>
            <a:ext cx="10106027" cy="3471873"/>
          </a:xfrm>
        </p:spPr>
        <p:txBody>
          <a:bodyPr>
            <a:normAutofit fontScale="90000"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关于我</a:t>
            </a:r>
            <a:br>
              <a:rPr lang="en-US" altLang="zh-CN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b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电子科技大学 计算机学院</a:t>
            </a:r>
            <a:b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网络空间安全研究中心</a:t>
            </a:r>
            <a:b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chenting19870201@163.com</a:t>
            </a:r>
            <a:b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http://faculty.uestc.edu.cn/chenting/zh_CN/</a:t>
            </a:r>
            <a:b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研究兴趣：软件安全、区块链安全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5F570437-4174-4D19-B2F1-A8A29C045833}"/>
              </a:ext>
            </a:extLst>
          </p:cNvPr>
          <p:cNvSpPr txBox="1">
            <a:spLocks/>
          </p:cNvSpPr>
          <p:nvPr/>
        </p:nvSpPr>
        <p:spPr>
          <a:xfrm>
            <a:off x="1156900" y="3771904"/>
            <a:ext cx="10106027" cy="291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区块链发表论文</a:t>
            </a:r>
            <a:endParaRPr lang="en-US" altLang="zh-CN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b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1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1.Understanding </a:t>
            </a:r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Ethereum via Graph Analysis.INFOCOM.2018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2.An Adaptive Gas Cost Mechanism for Ethereum to Defend Against Under-Priced </a:t>
            </a:r>
            <a:r>
              <a:rPr lang="en-US" altLang="zh-CN" sz="2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DoS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Attacks.ISPEC.2017 (Best paper award)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3.A survey on the security of blockchain </a:t>
            </a:r>
            <a:r>
              <a:rPr lang="en-US" altLang="zh-CN" sz="2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systems.Future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Generation Computer Systems.2017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4.Under-Optimized Smart Contracts Devour Your Money.SANER.2017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5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3412DD86-AA5B-4108-8A59-33AA91BAF86F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2C76115-E394-493B-8B93-9761829A768E}"/>
              </a:ext>
            </a:extLst>
          </p:cNvPr>
          <p:cNvSpPr txBox="1">
            <a:spLocks/>
          </p:cNvSpPr>
          <p:nvPr/>
        </p:nvSpPr>
        <p:spPr>
          <a:xfrm>
            <a:off x="329789" y="0"/>
            <a:ext cx="105156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现有处理办法？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997DA0-8DCB-457F-B44B-24E31E35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1" y="3405195"/>
            <a:ext cx="4205159" cy="28813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84362E-D7DF-4B54-9071-4F8BF2884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772" y="2894648"/>
            <a:ext cx="4298102" cy="37792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B1560C-DBA8-4CD0-B549-EF08F77E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091" y="3243736"/>
            <a:ext cx="2938462" cy="30811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2D55CD6-EE58-4A33-B724-5475173E6CE5}"/>
              </a:ext>
            </a:extLst>
          </p:cNvPr>
          <p:cNvSpPr/>
          <p:nvPr/>
        </p:nvSpPr>
        <p:spPr>
          <a:xfrm>
            <a:off x="1176337" y="1122784"/>
            <a:ext cx="81295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将已知的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underpriced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cost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调高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A9F23A-443B-43F2-9DA8-30B2D7C7E4D9}"/>
              </a:ext>
            </a:extLst>
          </p:cNvPr>
          <p:cNvSpPr/>
          <p:nvPr/>
        </p:nvSpPr>
        <p:spPr>
          <a:xfrm>
            <a:off x="1177714" y="1764522"/>
            <a:ext cx="341632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后果：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硬分叉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不能防御未知攻击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9EFAF157-21E7-408A-BFC1-3AADDD5617A4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D7620AB-6392-4290-8270-177DFEB7BBE7}"/>
              </a:ext>
            </a:extLst>
          </p:cNvPr>
          <p:cNvSpPr txBox="1">
            <a:spLocks/>
          </p:cNvSpPr>
          <p:nvPr/>
        </p:nvSpPr>
        <p:spPr>
          <a:xfrm>
            <a:off x="1749013" y="1819273"/>
            <a:ext cx="7885524" cy="1228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当前的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cost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设置是否正确？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74C4F04F-709B-4F39-A3BC-B6328AD33AE2}"/>
              </a:ext>
            </a:extLst>
          </p:cNvPr>
          <p:cNvSpPr txBox="1">
            <a:spLocks/>
          </p:cNvSpPr>
          <p:nvPr/>
        </p:nvSpPr>
        <p:spPr>
          <a:xfrm>
            <a:off x="2258602" y="3429000"/>
            <a:ext cx="10515600" cy="1762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是否还有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underpriced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操作？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是否还有</a:t>
            </a:r>
            <a:r>
              <a:rPr lang="en-US" altLang="zh-CN" sz="28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DoS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攻击的可能？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8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013ADF09-561D-4010-8F6D-0E43846D9AD1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1935AC2-EE6D-4CE0-ABA9-64ECDD59120F}"/>
              </a:ext>
            </a:extLst>
          </p:cNvPr>
          <p:cNvSpPr txBox="1">
            <a:spLocks/>
          </p:cNvSpPr>
          <p:nvPr/>
        </p:nvSpPr>
        <p:spPr>
          <a:xfrm>
            <a:off x="263112" y="66673"/>
            <a:ext cx="11771725" cy="10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基于模拟执行的测量框架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4F8C93-F44A-4578-9691-1F877AA20F02}"/>
              </a:ext>
            </a:extLst>
          </p:cNvPr>
          <p:cNvSpPr/>
          <p:nvPr/>
        </p:nvSpPr>
        <p:spPr>
          <a:xfrm>
            <a:off x="6753224" y="176510"/>
            <a:ext cx="4905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 Adaptive Gas Cost Mechanism for Ethereum to Defend Against Under-Priced 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DoS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Attacks.ISPEC.2017 (Best paper award)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9F2BAA-4C3E-478B-B2F7-AF64E9B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9" y="3186485"/>
            <a:ext cx="7248936" cy="3561978"/>
          </a:xfrm>
          <a:prstGeom prst="rect">
            <a:avLst/>
          </a:prstGeom>
        </p:spPr>
      </p:pic>
      <p:sp>
        <p:nvSpPr>
          <p:cNvPr id="9" name="标题 4">
            <a:extLst>
              <a:ext uri="{FF2B5EF4-FFF2-40B4-BE49-F238E27FC236}">
                <a16:creationId xmlns:a16="http://schemas.microsoft.com/office/drawing/2014/main" id="{619268CD-08FC-476E-AB61-C2F74B8B1C0D}"/>
              </a:ext>
            </a:extLst>
          </p:cNvPr>
          <p:cNvSpPr txBox="1">
            <a:spLocks/>
          </p:cNvSpPr>
          <p:nvPr/>
        </p:nvSpPr>
        <p:spPr>
          <a:xfrm>
            <a:off x="904876" y="2353046"/>
            <a:ext cx="8358187" cy="833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Idea: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抽取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EVM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操作对应的解释执行函数并模拟执行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AD9C74-CD3A-4FD0-A553-56FCCB387EBC}"/>
              </a:ext>
            </a:extLst>
          </p:cNvPr>
          <p:cNvSpPr/>
          <p:nvPr/>
        </p:nvSpPr>
        <p:spPr>
          <a:xfrm>
            <a:off x="904876" y="1787526"/>
            <a:ext cx="8296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困难：在操作的前后插入时间记录代码，开销过大！</a:t>
            </a:r>
            <a:endParaRPr lang="zh-CN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3301BD-5902-43BC-B6FA-77C205523F87}"/>
              </a:ext>
            </a:extLst>
          </p:cNvPr>
          <p:cNvSpPr/>
          <p:nvPr/>
        </p:nvSpPr>
        <p:spPr>
          <a:xfrm>
            <a:off x="904876" y="1147754"/>
            <a:ext cx="898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目标：测量每一个单独的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EVM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操作运行时的计算资源开销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17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827344C7-4AA4-45F1-A677-31DB11C1BDD7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A4C1111-831C-4C05-A8F5-BA16685312C2}"/>
              </a:ext>
            </a:extLst>
          </p:cNvPr>
          <p:cNvSpPr txBox="1">
            <a:spLocks/>
          </p:cNvSpPr>
          <p:nvPr/>
        </p:nvSpPr>
        <p:spPr>
          <a:xfrm>
            <a:off x="263112" y="66673"/>
            <a:ext cx="11771725" cy="1898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抽取每个操作的解释执行函数；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1E2792-74AD-4093-899C-38E1D914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337" y="1965450"/>
            <a:ext cx="6017419" cy="36923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9CE1464-A262-4ACB-917D-3C6432E013DA}"/>
              </a:ext>
            </a:extLst>
          </p:cNvPr>
          <p:cNvSpPr/>
          <p:nvPr/>
        </p:nvSpPr>
        <p:spPr>
          <a:xfrm>
            <a:off x="5786438" y="4319589"/>
            <a:ext cx="4729162" cy="557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F5BA3A-4AE4-4A4E-A7A3-7FF85320508E}"/>
              </a:ext>
            </a:extLst>
          </p:cNvPr>
          <p:cNvSpPr/>
          <p:nvPr/>
        </p:nvSpPr>
        <p:spPr>
          <a:xfrm>
            <a:off x="500062" y="2104922"/>
            <a:ext cx="609600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2.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模拟运行时环境；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运行时库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合成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stack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memory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storage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生成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EVM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contract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等对象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处理智能合约间交互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00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9FB52268-6CAD-43D9-8177-54807CF7F5EF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F56CDC-F166-4830-97FC-C236A1FBC68E}"/>
              </a:ext>
            </a:extLst>
          </p:cNvPr>
          <p:cNvSpPr txBox="1">
            <a:spLocks/>
          </p:cNvSpPr>
          <p:nvPr/>
        </p:nvSpPr>
        <p:spPr>
          <a:xfrm>
            <a:off x="329789" y="1"/>
            <a:ext cx="10515600" cy="1042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测量结果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339C45-CD1C-4380-92F1-EE0D55BE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8" y="178138"/>
            <a:ext cx="6730108" cy="29644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252A59-EC56-4E40-A895-584E284A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58" y="3241962"/>
            <a:ext cx="6261061" cy="36160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43E4A83-5624-4910-AB47-23908BC56D1A}"/>
              </a:ext>
            </a:extLst>
          </p:cNvPr>
          <p:cNvSpPr/>
          <p:nvPr/>
        </p:nvSpPr>
        <p:spPr>
          <a:xfrm>
            <a:off x="8879998" y="4428756"/>
            <a:ext cx="29405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Div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个数学函数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Sdiv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个！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97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BB0AC347-D410-48C4-92D3-7F5E25E317EC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6AC000F-56DE-4A03-B907-0718BAD8985C}"/>
              </a:ext>
            </a:extLst>
          </p:cNvPr>
          <p:cNvSpPr txBox="1">
            <a:spLocks/>
          </p:cNvSpPr>
          <p:nvPr/>
        </p:nvSpPr>
        <p:spPr>
          <a:xfrm>
            <a:off x="329789" y="1"/>
            <a:ext cx="10515600" cy="495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结论：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cost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设置为定值不合理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依赖的库版本更新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EVM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版本更新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存在不同语言版本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EVM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java, C++...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不同公司开发不同的客户端，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parity...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6563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499DFEAD-26DC-4880-A108-29CABB796892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7B5FAF1-91C7-4B4D-A68C-9168FFC576FF}"/>
              </a:ext>
            </a:extLst>
          </p:cNvPr>
          <p:cNvSpPr txBox="1">
            <a:spLocks/>
          </p:cNvSpPr>
          <p:nvPr/>
        </p:nvSpPr>
        <p:spPr>
          <a:xfrm>
            <a:off x="153575" y="42860"/>
            <a:ext cx="11838400" cy="3529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自适应的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cost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机制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必要条件：一个交易导致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underpriced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操作大量执行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idea: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对于过量执行的操作动态设置更高的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cost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优点：不需要知道哪些操作是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underpriced 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335979-2870-4C6A-B3BA-8F681A47C4ED}"/>
              </a:ext>
            </a:extLst>
          </p:cNvPr>
          <p:cNvSpPr/>
          <p:nvPr/>
        </p:nvSpPr>
        <p:spPr>
          <a:xfrm>
            <a:off x="6753224" y="176510"/>
            <a:ext cx="4905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 Adaptive Gas Cost Mechanism for Ethereum to Defend Against Under-Priced 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DoS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Attacks.ISPEC.2017 (Best paper award)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B075F7CF-DF53-4FD2-B96A-5FB6E5A46228}"/>
              </a:ext>
            </a:extLst>
          </p:cNvPr>
          <p:cNvSpPr txBox="1">
            <a:spLocks/>
          </p:cNvSpPr>
          <p:nvPr/>
        </p:nvSpPr>
        <p:spPr>
          <a:xfrm>
            <a:off x="153575" y="3305173"/>
            <a:ext cx="11838400" cy="237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怎么知道哪些操作过量执行了？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idea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：从已知的正常交易中学习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技术：插桩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EVM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64E8C3-30CD-42DC-A3EA-E78E9E5F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2" y="5888654"/>
            <a:ext cx="8781899" cy="5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8D761486-3690-4753-B02E-4313405FA60D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E27FD36-7F6D-4688-8F48-69CAFF453980}"/>
              </a:ext>
            </a:extLst>
          </p:cNvPr>
          <p:cNvSpPr txBox="1">
            <a:spLocks/>
          </p:cNvSpPr>
          <p:nvPr/>
        </p:nvSpPr>
        <p:spPr>
          <a:xfrm>
            <a:off x="153575" y="42860"/>
            <a:ext cx="11838400" cy="1276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如何调整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 cost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95781D-2B17-47E0-9A4C-0F4E5A1E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09" y="1362073"/>
            <a:ext cx="7654119" cy="8279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C64E20-9EF1-4B34-B858-CE9F9308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4" y="2655433"/>
            <a:ext cx="4828937" cy="38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3ACD3392-9913-4434-ADEF-FB186B8E8BC5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9E19CA4-044C-46FD-BFC1-635244570224}"/>
              </a:ext>
            </a:extLst>
          </p:cNvPr>
          <p:cNvSpPr txBox="1">
            <a:spLocks/>
          </p:cNvSpPr>
          <p:nvPr/>
        </p:nvSpPr>
        <p:spPr>
          <a:xfrm>
            <a:off x="153575" y="42860"/>
            <a:ext cx="11838400" cy="1833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如何调整参数？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以太坊变化快！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1326E0-80B2-48E1-8559-CD418E56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4" y="1108876"/>
            <a:ext cx="5876925" cy="2461095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CECDE9CB-3192-4289-80AE-DCE99853C23A}"/>
              </a:ext>
            </a:extLst>
          </p:cNvPr>
          <p:cNvSpPr txBox="1">
            <a:spLocks/>
          </p:cNvSpPr>
          <p:nvPr/>
        </p:nvSpPr>
        <p:spPr>
          <a:xfrm>
            <a:off x="96425" y="3348045"/>
            <a:ext cx="11838400" cy="2400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一个方法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参数写在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EVM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中，通过更新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EVM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来更新参数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影响：更新一次，分叉一次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2B6DEE-04EA-4AD5-BFB6-6323A885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715" y="4465788"/>
            <a:ext cx="1057487" cy="10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0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BB92FA9F-305F-4422-8DAD-19DB0AB9954C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C291C82-050C-4C94-8DC4-1442DA78CBAF}"/>
              </a:ext>
            </a:extLst>
          </p:cNvPr>
          <p:cNvSpPr txBox="1">
            <a:spLocks/>
          </p:cNvSpPr>
          <p:nvPr/>
        </p:nvSpPr>
        <p:spPr>
          <a:xfrm>
            <a:off x="96425" y="-57144"/>
            <a:ext cx="11838400" cy="6672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我们的方法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通过滑动窗口计算参数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能够获得最新的参数值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参数存储在智能合约中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不可篡改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合约创建者发送交易更新参数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方便审计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客户端读取智能合约获取参数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及时更新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23765C-7F65-453A-B2BC-1C4838DA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59" y="3090866"/>
            <a:ext cx="1385103" cy="106470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A2A4CB-358E-4899-91C3-0FB15C95B71C}"/>
              </a:ext>
            </a:extLst>
          </p:cNvPr>
          <p:cNvSpPr/>
          <p:nvPr/>
        </p:nvSpPr>
        <p:spPr>
          <a:xfrm>
            <a:off x="8303736" y="3392386"/>
            <a:ext cx="2940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参数更新不需要分叉！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49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4F93A-0B63-42EA-B772-790B8C58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038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什么是区块链？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7B3BF41D-EE7A-4C66-8042-E3BB8D76C0A9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F03557D-911A-4F8E-A670-143FF9A48551}"/>
              </a:ext>
            </a:extLst>
          </p:cNvPr>
          <p:cNvSpPr txBox="1">
            <a:spLocks/>
          </p:cNvSpPr>
          <p:nvPr/>
        </p:nvSpPr>
        <p:spPr>
          <a:xfrm>
            <a:off x="938213" y="3714750"/>
            <a:ext cx="10515600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区块链为什么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NB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2E7D24-5D41-41D6-B338-210582BC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874140"/>
            <a:ext cx="5276849" cy="132626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F0B0B98-C229-4991-86B5-C8ED974C3CA5}"/>
              </a:ext>
            </a:extLst>
          </p:cNvPr>
          <p:cNvSpPr/>
          <p:nvPr/>
        </p:nvSpPr>
        <p:spPr>
          <a:xfrm>
            <a:off x="1679912" y="122382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一个分布式的账本</a:t>
            </a:r>
            <a:endParaRPr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0DB000-91FE-4878-8941-4EAD8A7EB811}"/>
              </a:ext>
            </a:extLst>
          </p:cNvPr>
          <p:cNvSpPr/>
          <p:nvPr/>
        </p:nvSpPr>
        <p:spPr>
          <a:xfrm>
            <a:off x="1689159" y="477708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不要可信第三方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保存所有历史数据，不能删除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不能篡改数据</a:t>
            </a:r>
          </a:p>
        </p:txBody>
      </p:sp>
    </p:spTree>
    <p:extLst>
      <p:ext uri="{BB962C8B-B14F-4D97-AF65-F5344CB8AC3E}">
        <p14:creationId xmlns:p14="http://schemas.microsoft.com/office/powerpoint/2010/main" val="21940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9394E3B5-3E2E-4B42-93A2-414DA3885869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94A4481-C485-42D2-AA68-CFAEE6024863}"/>
              </a:ext>
            </a:extLst>
          </p:cNvPr>
          <p:cNvSpPr txBox="1">
            <a:spLocks/>
          </p:cNvSpPr>
          <p:nvPr/>
        </p:nvSpPr>
        <p:spPr>
          <a:xfrm>
            <a:off x="153575" y="42861"/>
            <a:ext cx="11838400" cy="1081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方法是如何实现的？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A59CFC-1A57-4F7C-82FC-47373F64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89" y="1490362"/>
            <a:ext cx="6423630" cy="4227551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3B3389FD-4DE3-4E50-8BE5-6A356E6515CE}"/>
              </a:ext>
            </a:extLst>
          </p:cNvPr>
          <p:cNvSpPr txBox="1">
            <a:spLocks/>
          </p:cNvSpPr>
          <p:nvPr/>
        </p:nvSpPr>
        <p:spPr>
          <a:xfrm>
            <a:off x="91075" y="2103949"/>
            <a:ext cx="5181013" cy="3000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记录执行轨迹，计算参数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2.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存储且更新参数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3.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获取新参数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4.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应用新参数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93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7F8711F8-5F8D-4FEB-BA99-5284989EDB46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BDBFF4C-C589-4A75-990A-EDD04B14B03C}"/>
              </a:ext>
            </a:extLst>
          </p:cNvPr>
          <p:cNvSpPr txBox="1">
            <a:spLocks/>
          </p:cNvSpPr>
          <p:nvPr/>
        </p:nvSpPr>
        <p:spPr>
          <a:xfrm>
            <a:off x="153575" y="42861"/>
            <a:ext cx="11838400" cy="1081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实验效果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97B5EA-1568-4759-917B-1579B84E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03" y="729665"/>
            <a:ext cx="6806043" cy="2649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10AEF8-FB5E-47C3-A78C-E0204503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45" y="3555445"/>
            <a:ext cx="10922758" cy="29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C3759DB6-07B1-4386-8340-C0439C48458E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20074A-13F0-4BAF-AA50-CED73473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57163"/>
            <a:ext cx="6030578" cy="18740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894736-549C-4475-B82E-12D9CB87B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98" y="2338096"/>
            <a:ext cx="9107604" cy="12851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1DBE04-20E6-4057-80BE-181D39B0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483" y="4000481"/>
            <a:ext cx="6799851" cy="25921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8EF7F1-6790-4371-8426-AE01A420EFD0}"/>
              </a:ext>
            </a:extLst>
          </p:cNvPr>
          <p:cNvSpPr/>
          <p:nvPr/>
        </p:nvSpPr>
        <p:spPr>
          <a:xfrm>
            <a:off x="8518403" y="4881061"/>
            <a:ext cx="2307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额外收取的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gas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0.018%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97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E6994DBF-099F-476F-B077-046A9FAECAAE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0C9E17-3959-4E10-8D15-D215E948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108" y="1067219"/>
            <a:ext cx="7723783" cy="45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4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3B9CB27A-41D8-4672-8D0A-D03BA7E3C575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31BE968-70DB-4AE5-96C3-F37114296A42}"/>
              </a:ext>
            </a:extLst>
          </p:cNvPr>
          <p:cNvSpPr txBox="1">
            <a:spLocks/>
          </p:cNvSpPr>
          <p:nvPr/>
        </p:nvSpPr>
        <p:spPr>
          <a:xfrm>
            <a:off x="153575" y="42861"/>
            <a:ext cx="11838400" cy="5367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潜力巨大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发展的早期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扩展性、隐私、安全</a:t>
            </a: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更多关注技术与应用</a:t>
            </a:r>
            <a:endParaRPr lang="en-US" altLang="zh-CN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941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320C21C5-F9D2-4E87-A5E8-5791242E28ED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EC073C1-14FD-4327-AE43-61316116EB87}"/>
              </a:ext>
            </a:extLst>
          </p:cNvPr>
          <p:cNvSpPr txBox="1">
            <a:spLocks/>
          </p:cNvSpPr>
          <p:nvPr/>
        </p:nvSpPr>
        <p:spPr>
          <a:xfrm>
            <a:off x="3925475" y="1433511"/>
            <a:ext cx="4928013" cy="3876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谢谢聆听！</a:t>
            </a:r>
            <a:endParaRPr lang="en-US" altLang="zh-CN" sz="6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Q&amp;A</a:t>
            </a:r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sz="6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26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889A450-663B-47C6-A142-AAE1A27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区块链能干啥？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3EAA0-A953-4DF1-A786-EDDD7937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79" y="2020286"/>
            <a:ext cx="9359371" cy="39531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1E6DE1-5A65-48C2-BBBE-247A6623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006" y="2170626"/>
            <a:ext cx="2176461" cy="535744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45C0E347-8E1A-4881-8665-32624F9207B6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3F0CD2-C289-4883-8556-386A1E8B4C12}"/>
              </a:ext>
            </a:extLst>
          </p:cNvPr>
          <p:cNvSpPr/>
          <p:nvPr/>
        </p:nvSpPr>
        <p:spPr>
          <a:xfrm>
            <a:off x="1818843" y="1198024"/>
            <a:ext cx="1838965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赚钱！</a:t>
            </a:r>
            <a:endParaRPr lang="zh-CN" altLang="en-US" sz="4300" dirty="0"/>
          </a:p>
        </p:txBody>
      </p:sp>
    </p:spTree>
    <p:extLst>
      <p:ext uri="{BB962C8B-B14F-4D97-AF65-F5344CB8AC3E}">
        <p14:creationId xmlns:p14="http://schemas.microsoft.com/office/powerpoint/2010/main" val="174584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83E278EC-1636-4338-8F82-7CE6A534B8EF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FF95E0D-A988-472D-85CC-3FA55DFA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043"/>
            <a:ext cx="10515600" cy="137223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区块链还能干啥？</a:t>
            </a:r>
            <a:b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公开了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888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个应用，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https://www.stateofthedapps.com/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472989-3DA6-4D41-8216-FE9B6CBF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3" y="1595278"/>
            <a:ext cx="4661557" cy="4233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72C7A5-381B-438F-A596-098728531CA1}"/>
              </a:ext>
            </a:extLst>
          </p:cNvPr>
          <p:cNvSpPr/>
          <p:nvPr/>
        </p:nvSpPr>
        <p:spPr>
          <a:xfrm>
            <a:off x="443843" y="5962134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http://www.bspend.com/etherization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32B02B-0B27-4D64-93B5-59647C41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583" y="1503177"/>
            <a:ext cx="4948719" cy="441765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D707F7-94B6-4B37-AE75-BC80E38C6B6B}"/>
              </a:ext>
            </a:extLst>
          </p:cNvPr>
          <p:cNvSpPr/>
          <p:nvPr/>
        </p:nvSpPr>
        <p:spPr>
          <a:xfrm>
            <a:off x="7045590" y="5982454"/>
            <a:ext cx="307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https://www.acebusters.com/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B18F19-6C9A-4606-9AC9-7137EDD4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" y="1367276"/>
            <a:ext cx="4739640" cy="34183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1F40F5-987B-46D1-8329-1384153E919E}"/>
              </a:ext>
            </a:extLst>
          </p:cNvPr>
          <p:cNvSpPr/>
          <p:nvPr/>
        </p:nvSpPr>
        <p:spPr>
          <a:xfrm>
            <a:off x="1207507" y="4895334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https://crop.etherisc.com/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2F8BF2-7D77-4B45-B49D-57BE49DD9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54" y="802640"/>
            <a:ext cx="5763049" cy="47650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3E9400C-E6EF-4098-96C6-595C62723571}"/>
              </a:ext>
            </a:extLst>
          </p:cNvPr>
          <p:cNvSpPr/>
          <p:nvPr/>
        </p:nvSpPr>
        <p:spPr>
          <a:xfrm>
            <a:off x="8088124" y="5686028"/>
            <a:ext cx="174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https://uhub.io/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C608BFF3-C0C2-42DF-A755-05540A14A2F2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783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4B506360-8F16-4E30-88C1-E7A4BFF0E9BD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A92954F-2FC5-45FE-AA85-B0606E25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555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区块链安全吗？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401568-F5FE-403E-86CE-9C263A56F45F}"/>
              </a:ext>
            </a:extLst>
          </p:cNvPr>
          <p:cNvSpPr/>
          <p:nvPr/>
        </p:nvSpPr>
        <p:spPr>
          <a:xfrm>
            <a:off x="1570057" y="131901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不安全！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F9FF905-6B72-4E02-83D5-E7A4F773BA2F}"/>
              </a:ext>
            </a:extLst>
          </p:cNvPr>
          <p:cNvSpPr txBox="1">
            <a:spLocks/>
          </p:cNvSpPr>
          <p:nvPr/>
        </p:nvSpPr>
        <p:spPr>
          <a:xfrm>
            <a:off x="792480" y="2019034"/>
            <a:ext cx="10515600" cy="884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区块链有哪些安全问题？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88F44-0288-41F6-BBFA-D184182E7D08}"/>
              </a:ext>
            </a:extLst>
          </p:cNvPr>
          <p:cNvSpPr txBox="1">
            <a:spLocks/>
          </p:cNvSpPr>
          <p:nvPr/>
        </p:nvSpPr>
        <p:spPr>
          <a:xfrm>
            <a:off x="728663" y="5104765"/>
            <a:ext cx="10515600" cy="1753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区块链的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安全问题</a:t>
            </a:r>
            <a:b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传统领域不存在此类问题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447E57-E73C-46D9-B5DD-87004BAD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9" y="2886081"/>
            <a:ext cx="7540169" cy="24194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FDE069-F948-443A-8ED3-FAE459CD1105}"/>
              </a:ext>
            </a:extLst>
          </p:cNvPr>
          <p:cNvSpPr/>
          <p:nvPr/>
        </p:nvSpPr>
        <p:spPr>
          <a:xfrm>
            <a:off x="8707120" y="3429000"/>
            <a:ext cx="3271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 survey on the security of blockchain systems. Future Generation Computer Systems.2017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1DC194-B205-4827-9C9F-BADFB18339B9}"/>
              </a:ext>
            </a:extLst>
          </p:cNvPr>
          <p:cNvCxnSpPr/>
          <p:nvPr/>
        </p:nvCxnSpPr>
        <p:spPr>
          <a:xfrm>
            <a:off x="2147391" y="4851400"/>
            <a:ext cx="37287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C2115CB-5DF1-4EF9-AD3B-175D17D83B0A}"/>
              </a:ext>
            </a:extLst>
          </p:cNvPr>
          <p:cNvCxnSpPr/>
          <p:nvPr/>
        </p:nvCxnSpPr>
        <p:spPr>
          <a:xfrm>
            <a:off x="2147391" y="5212080"/>
            <a:ext cx="37287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2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1E69224-81D0-4FEC-AAD5-D1B60273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1195"/>
          </a:xfrm>
        </p:spPr>
        <p:txBody>
          <a:bodyPr>
            <a:normAutofit/>
          </a:bodyPr>
          <a:lstStyle/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以太坊</a:t>
            </a:r>
            <a:b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智能合约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blockchain 2.0</a:t>
            </a:r>
            <a:endParaRPr lang="zh-CN" altLang="en-US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DA7735-4D64-4587-A7E8-B8D90E56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2358797"/>
            <a:ext cx="6662737" cy="1641068"/>
          </a:xfrm>
          <a:prstGeom prst="rect">
            <a:avLst/>
          </a:prstGeom>
        </p:spPr>
      </p:pic>
      <p:sp>
        <p:nvSpPr>
          <p:cNvPr id="8" name="标题 4">
            <a:extLst>
              <a:ext uri="{FF2B5EF4-FFF2-40B4-BE49-F238E27FC236}">
                <a16:creationId xmlns:a16="http://schemas.microsoft.com/office/drawing/2014/main" id="{5E636461-8B70-47A2-AC50-8DB41C6E15DE}"/>
              </a:ext>
            </a:extLst>
          </p:cNvPr>
          <p:cNvSpPr txBox="1">
            <a:spLocks/>
          </p:cNvSpPr>
          <p:nvPr/>
        </p:nvSpPr>
        <p:spPr>
          <a:xfrm>
            <a:off x="838200" y="4073525"/>
            <a:ext cx="10515600" cy="1941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智能合约</a:t>
            </a:r>
            <a:b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43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EVM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字节码</a:t>
            </a:r>
            <a:b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EVM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虚拟机</a:t>
            </a:r>
            <a:endParaRPr lang="zh-CN" altLang="en-US" sz="43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88865EFA-1681-4A03-ACEF-9EECFEA03F65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72FB2B-E4FA-4025-9A03-1F8E039B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4261586"/>
            <a:ext cx="6703970" cy="23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B40AF552-5EB2-4067-8B1B-FAAE13055F77}"/>
              </a:ext>
            </a:extLst>
          </p:cNvPr>
          <p:cNvSpPr txBox="1">
            <a:spLocks/>
          </p:cNvSpPr>
          <p:nvPr/>
        </p:nvSpPr>
        <p:spPr>
          <a:xfrm>
            <a:off x="11244263" y="0"/>
            <a:ext cx="947737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DC010</a:t>
            </a:r>
            <a:r>
              <a:rPr lang="zh-CN" alt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8D1BE-241C-4E89-BDF3-DDC77603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933680"/>
            <a:ext cx="10662920" cy="22054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46F71D-0CA4-4A7C-87CF-86973658C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39" y="3429000"/>
            <a:ext cx="2740343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9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766</Words>
  <Application>Microsoft Office PowerPoint</Application>
  <PresentationFormat>宽屏</PresentationFormat>
  <Paragraphs>157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等线 Light</vt:lpstr>
      <vt:lpstr>楷体</vt:lpstr>
      <vt:lpstr>隶书</vt:lpstr>
      <vt:lpstr>Agency FB</vt:lpstr>
      <vt:lpstr>Arial</vt:lpstr>
      <vt:lpstr>Office 主题​​</vt:lpstr>
      <vt:lpstr>区块链智能合约的新安全问题探索</vt:lpstr>
      <vt:lpstr>关于我  电子科技大学 计算机学院 网络空间安全研究中心 chenting19870201@163.com http://faculty.uestc.edu.cn/chenting/zh_CN/ 研究兴趣：软件安全、区块链安全</vt:lpstr>
      <vt:lpstr>什么是区块链？</vt:lpstr>
      <vt:lpstr>区块链能干啥？</vt:lpstr>
      <vt:lpstr>区块链还能干啥？   公开了888个应用，https://www.stateofthedapps.com/</vt:lpstr>
      <vt:lpstr>PowerPoint 演示文稿</vt:lpstr>
      <vt:lpstr>区块链安全吗？</vt:lpstr>
      <vt:lpstr>以太坊   智能合约    blockchain 2.0</vt:lpstr>
      <vt:lpstr>PowerPoint 演示文稿</vt:lpstr>
      <vt:lpstr>TheDAO攻击    电子货币史上最大的偷钱事件！1.5亿美元！  </vt:lpstr>
      <vt:lpstr>攻击原理</vt:lpstr>
      <vt:lpstr>漏洞代码</vt:lpstr>
      <vt:lpstr>PowerPoint 演示文稿</vt:lpstr>
      <vt:lpstr>以太坊的汽油(gas)机制</vt:lpstr>
      <vt:lpstr>gas cost怎么定？</vt:lpstr>
      <vt:lpstr>gas cost定的合理吗？</vt:lpstr>
      <vt:lpstr>PowerPoint 演示文稿</vt:lpstr>
      <vt:lpstr>Underpriced DoS攻击有什么后果？</vt:lpstr>
      <vt:lpstr>如何发起一次DoS攻击？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ct</dc:creator>
  <cp:lastModifiedBy>ct</cp:lastModifiedBy>
  <cp:revision>66</cp:revision>
  <dcterms:created xsi:type="dcterms:W3CDTF">2017-12-19T04:38:33Z</dcterms:created>
  <dcterms:modified xsi:type="dcterms:W3CDTF">2017-12-20T08:21:18Z</dcterms:modified>
</cp:coreProperties>
</file>